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9" r:id="rId6"/>
    <p:sldId id="261" r:id="rId7"/>
    <p:sldId id="262" r:id="rId8"/>
    <p:sldId id="266" r:id="rId9"/>
    <p:sldId id="272" r:id="rId10"/>
    <p:sldId id="271" r:id="rId11"/>
    <p:sldId id="273" r:id="rId12"/>
    <p:sldId id="277" r:id="rId13"/>
    <p:sldId id="274" r:id="rId14"/>
    <p:sldId id="276" r:id="rId15"/>
    <p:sldId id="275" r:id="rId16"/>
    <p:sldId id="270" r:id="rId17"/>
    <p:sldId id="269" r:id="rId18"/>
    <p:sldId id="260" r:id="rId19"/>
    <p:sldId id="278" r:id="rId20"/>
    <p:sldId id="264" r:id="rId21"/>
    <p:sldId id="267" r:id="rId22"/>
    <p:sldId id="268" r:id="rId23"/>
    <p:sldId id="26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468" autoAdjust="0"/>
    <p:restoredTop sz="94660"/>
  </p:normalViewPr>
  <p:slideViewPr>
    <p:cSldViewPr snapToGrid="0">
      <p:cViewPr varScale="1">
        <p:scale>
          <a:sx n="29" d="100"/>
          <a:sy n="29" d="100"/>
        </p:scale>
        <p:origin x="39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8D29-335B-4C7E-A155-2293F2F9E3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3C13F-AEE0-45BD-AE35-B99EAA7BE9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7045" y="5690235"/>
            <a:ext cx="11218545" cy="78041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仿宋" panose="02010609060101010101" pitchFamily="49" charset="-122"/>
                <a:ea typeface="仿宋" panose="02010609060101010101" pitchFamily="49" charset="-122"/>
              </a:rPr>
              <a:t>丘脑皮质兴奋性调节指导不确定性下的人类感知</a:t>
            </a:r>
            <a:endParaRPr lang="zh-CN" altLang="en-US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3902"/>
          <a:stretch>
            <a:fillRect/>
          </a:stretch>
        </p:blipFill>
        <p:spPr>
          <a:xfrm>
            <a:off x="0" y="0"/>
            <a:ext cx="12192000" cy="55365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07010" y="132715"/>
            <a:ext cx="4168140" cy="556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Replicated Results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plot_hddm_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1690" y="778510"/>
            <a:ext cx="4344035" cy="3862070"/>
          </a:xfrm>
          <a:prstGeom prst="rect">
            <a:avLst/>
          </a:prstGeom>
        </p:spPr>
      </p:pic>
      <p:pic>
        <p:nvPicPr>
          <p:cNvPr id="5" name="图片 4" descr="final_plot_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" y="4859020"/>
            <a:ext cx="11013440" cy="18332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87"/>
          <a:stretch>
            <a:fillRect/>
          </a:stretch>
        </p:blipFill>
        <p:spPr>
          <a:xfrm>
            <a:off x="810260" y="1138555"/>
            <a:ext cx="4146550" cy="3141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07010" y="132715"/>
            <a:ext cx="4168140" cy="556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Replicated Results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plot_hddm_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4525" y="689610"/>
            <a:ext cx="4319270" cy="3840480"/>
          </a:xfrm>
          <a:prstGeom prst="rect">
            <a:avLst/>
          </a:prstGeom>
        </p:spPr>
      </p:pic>
      <p:pic>
        <p:nvPicPr>
          <p:cNvPr id="3" name="图片 2" descr="final_plot_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4766310"/>
            <a:ext cx="11126470" cy="18516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5"/>
          <a:stretch>
            <a:fillRect/>
          </a:stretch>
        </p:blipFill>
        <p:spPr>
          <a:xfrm>
            <a:off x="701040" y="1196975"/>
            <a:ext cx="4123690" cy="30626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398780" y="219710"/>
            <a:ext cx="4283075" cy="585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Replicated Results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plot_hddm_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6760" y="805180"/>
            <a:ext cx="4346575" cy="3864610"/>
          </a:xfrm>
          <a:prstGeom prst="rect">
            <a:avLst/>
          </a:prstGeom>
        </p:spPr>
      </p:pic>
      <p:pic>
        <p:nvPicPr>
          <p:cNvPr id="5" name="图片 4" descr="final_plot_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4749165"/>
            <a:ext cx="11068050" cy="1842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23487" y="517699"/>
            <a:ext cx="5434014" cy="7286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Replicated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-295275" y="5618162"/>
            <a:ext cx="12782549" cy="1033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Thalamocortical excitability modulation guides human perception under uncertainty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955500" y="2686024"/>
            <a:ext cx="2818477" cy="1033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Thanks</a:t>
            </a:r>
            <a:r>
              <a:rPr lang="zh-CN" altLang="en-US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！</a:t>
            </a:r>
            <a:endParaRPr lang="zh-CN" altLang="en-US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20235" y="4833620"/>
            <a:ext cx="447103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汇报人：任子伟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PPT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制作：李昕彦 任子伟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代码：黄逸杰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文字材料：范赵丽 王雅情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99" y="1773238"/>
            <a:ext cx="9144000" cy="1655762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从“节律性门控”到“紧张性兴奋”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57200" y="570309"/>
            <a:ext cx="5791200" cy="7286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Core Hypotheses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-295275" y="5618162"/>
            <a:ext cx="12782549" cy="1033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Thalamocortical excitability modulation guides human perception under uncertainty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707" y="2705274"/>
            <a:ext cx="8704762" cy="27809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842933" y="1637461"/>
            <a:ext cx="8753476" cy="1655762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漂移扩散模型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13995" y="152400"/>
            <a:ext cx="5652135" cy="7289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Behavioral Findings 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-295275" y="5618162"/>
            <a:ext cx="12782549" cy="1033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Thalamocortical excitability modulation guides human perception under uncertainty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副标题 2"/>
          <p:cNvSpPr txBox="1"/>
          <p:nvPr/>
        </p:nvSpPr>
        <p:spPr>
          <a:xfrm>
            <a:off x="1576644" y="2974346"/>
            <a:ext cx="2771775" cy="770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漂移率</a:t>
            </a:r>
            <a:endParaRPr lang="en-US" altLang="zh-CN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970" y="881123"/>
            <a:ext cx="4044863" cy="4622701"/>
          </a:xfrm>
          <a:prstGeom prst="rect">
            <a:avLst/>
          </a:prstGeom>
        </p:spPr>
      </p:pic>
      <p:sp>
        <p:nvSpPr>
          <p:cNvPr id="12" name="副标题 2"/>
          <p:cNvSpPr txBox="1"/>
          <p:nvPr/>
        </p:nvSpPr>
        <p:spPr>
          <a:xfrm>
            <a:off x="1950174" y="4284520"/>
            <a:ext cx="2771775" cy="770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非决策时间</a:t>
            </a:r>
            <a:endParaRPr lang="en-US" altLang="zh-CN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副标题 2"/>
          <p:cNvSpPr txBox="1"/>
          <p:nvPr/>
        </p:nvSpPr>
        <p:spPr>
          <a:xfrm>
            <a:off x="1736664" y="3624955"/>
            <a:ext cx="2771775" cy="770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决策阈</a:t>
            </a:r>
            <a:r>
              <a:rPr lang="zh-CN" altLang="en-US" sz="32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值</a:t>
            </a:r>
            <a:endParaRPr lang="zh-CN" altLang="en-US" sz="32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箭头: 下弧形 13"/>
          <p:cNvSpPr/>
          <p:nvPr/>
        </p:nvSpPr>
        <p:spPr>
          <a:xfrm rot="4736532">
            <a:off x="627788" y="2866037"/>
            <a:ext cx="1323324" cy="652874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下 14"/>
          <p:cNvSpPr/>
          <p:nvPr/>
        </p:nvSpPr>
        <p:spPr>
          <a:xfrm rot="16200000">
            <a:off x="6024034" y="3077439"/>
            <a:ext cx="477078" cy="142286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48036" y="2845745"/>
            <a:ext cx="2731347" cy="21611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44500" y="152400"/>
            <a:ext cx="4558030" cy="6280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Behavioral Findings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935" y="561340"/>
            <a:ext cx="5043805" cy="57353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32105" y="2306320"/>
            <a:ext cx="560260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完整</a:t>
            </a:r>
            <a:r>
              <a:rPr lang="en-US" altLang="zh-CN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HDDM</a:t>
            </a:r>
            <a:r>
              <a:rPr lang="zh-CN" altLang="en-US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表明边界分离随目标数量增加而增加</a:t>
            </a:r>
            <a:endParaRPr lang="zh-CN" altLang="en-US" sz="20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endParaRPr lang="en-US" altLang="zh-CN" sz="20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  <a:p>
            <a:r>
              <a:rPr lang="en-US" altLang="zh-CN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CPP</a:t>
            </a:r>
            <a:r>
              <a:rPr lang="zh-CN" altLang="en-US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：证据积累的神经标志，未显示阈值差异</a:t>
            </a:r>
            <a:endParaRPr lang="zh-CN" altLang="en-US" sz="20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  <a:p>
            <a:r>
              <a:rPr lang="zh-CN" altLang="en-US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对侧</a:t>
            </a:r>
            <a:r>
              <a:rPr lang="en-US" altLang="zh-CN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β</a:t>
            </a:r>
            <a:r>
              <a:rPr lang="zh-CN" altLang="en-US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功率：运动准备指标，也未显示阈值差异</a:t>
            </a:r>
            <a:endParaRPr lang="zh-CN" altLang="en-US" sz="20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  <a:p>
            <a:endParaRPr lang="zh-CN" altLang="en-US" sz="20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  <a:p>
            <a:r>
              <a:rPr lang="zh-CN" altLang="en-US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行为模型预测的阈值增加未被神经证据支持</a:t>
            </a:r>
            <a:endParaRPr lang="zh-CN" altLang="en-US" sz="20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  <a:p>
            <a:r>
              <a:rPr lang="zh-CN" altLang="en-US" sz="2000"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选择了更简约的行为模型</a:t>
            </a:r>
            <a:endParaRPr lang="zh-CN" altLang="en-US" sz="2000"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23487" y="517699"/>
            <a:ext cx="5434014" cy="7286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Replicated Results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-295275" y="5618162"/>
            <a:ext cx="12782549" cy="1033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Thalamocortical excitability modulation guides human perception under uncertainty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983392" y="3075618"/>
            <a:ext cx="2803417" cy="7286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1970" y="1305560"/>
            <a:ext cx="1092200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# Analysis 1: compare accuracy with chance level between 1and 4 distributions in each single feature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# 1. Select 1 and 4 in column of 'cue_dimensionality'</a:t>
            </a:r>
            <a:endParaRPr lang="en-US" altLang="zh-CN"/>
          </a:p>
          <a:p>
            <a:r>
              <a:rPr lang="en-US" altLang="zh-CN"/>
              <a:t># 2. Use brms to calculate the difference of accuracy</a:t>
            </a:r>
            <a:endParaRPr lang="en-US" altLang="zh-CN"/>
          </a:p>
          <a:p>
            <a:r>
              <a:rPr lang="en-US" altLang="zh-CN"/>
              <a:t># 3. Models diagnosis</a:t>
            </a:r>
            <a:endParaRPr lang="en-US" altLang="zh-CN"/>
          </a:p>
          <a:p>
            <a:r>
              <a:rPr lang="en-US" altLang="zh-CN"/>
              <a:t># 4. Statistic inference</a:t>
            </a:r>
            <a:endParaRPr lang="en-US" altLang="zh-CN"/>
          </a:p>
          <a:p>
            <a:r>
              <a:rPr lang="en-US" altLang="zh-CN"/>
              <a:t># 5. plot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# Analysis 2: Compare ACC and RT between different distributions</a:t>
            </a:r>
            <a:endParaRPr lang="en-US" altLang="zh-CN"/>
          </a:p>
          <a:p>
            <a:r>
              <a:rPr lang="en-US" altLang="zh-CN"/>
              <a:t># 1. Set and sample Bayesian models for ACC and RT</a:t>
            </a:r>
            <a:endParaRPr lang="en-US" altLang="zh-CN"/>
          </a:p>
          <a:p>
            <a:r>
              <a:rPr lang="en-US" altLang="zh-CN"/>
              <a:t># 2. Models diagnosis</a:t>
            </a:r>
            <a:endParaRPr lang="en-US" altLang="zh-CN"/>
          </a:p>
          <a:p>
            <a:r>
              <a:rPr lang="en-US" altLang="zh-CN"/>
              <a:t># 3. Statistic inference</a:t>
            </a:r>
            <a:endParaRPr lang="en-US" altLang="zh-CN"/>
          </a:p>
          <a:p>
            <a:r>
              <a:rPr lang="en-US" altLang="zh-CN"/>
              <a:t># 4. plot 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50190" y="201930"/>
            <a:ext cx="4454525" cy="7289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Behavioral Findings</a:t>
            </a:r>
            <a:endParaRPr lang="en-US" altLang="zh-C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70" y="1227455"/>
            <a:ext cx="7767955" cy="4080510"/>
          </a:xfrm>
          <a:prstGeom prst="rect">
            <a:avLst/>
          </a:prstGeom>
        </p:spPr>
      </p:pic>
      <p:sp>
        <p:nvSpPr>
          <p:cNvPr id="2" name="箭头: 下 1"/>
          <p:cNvSpPr/>
          <p:nvPr/>
        </p:nvSpPr>
        <p:spPr>
          <a:xfrm rot="16200000">
            <a:off x="3251379" y="3144760"/>
            <a:ext cx="477078" cy="7015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25145" y="2357755"/>
            <a:ext cx="2237105" cy="2275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 fontAlgn="auto">
              <a:lnSpc>
                <a:spcPct val="150000"/>
              </a:lnSpc>
            </a:pP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RT</a:t>
            </a:r>
            <a:endParaRPr lang="zh-CN" altLang="en-US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endParaRPr lang="en-US" altLang="zh-C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3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Accuracy</a:t>
            </a:r>
            <a:endParaRPr lang="en-US" altLang="zh-CN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62200" y="5825490"/>
            <a:ext cx="687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随着目标数量增加，反应时显著增加，准确率显著下降。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7200" y="1537494"/>
            <a:ext cx="9144000" cy="165576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大脑如何应对“未知”？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57200" y="570309"/>
            <a:ext cx="4133850" cy="7286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Question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-295275" y="5618162"/>
            <a:ext cx="12782549" cy="1033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Thalamocortical excitability modulation guides human perception under uncertainty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箭头: 下 7"/>
          <p:cNvSpPr/>
          <p:nvPr/>
        </p:nvSpPr>
        <p:spPr>
          <a:xfrm>
            <a:off x="5618921" y="2448101"/>
            <a:ext cx="477078" cy="7015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00188" y="3364449"/>
            <a:ext cx="388143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0F1115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低不确定性</a:t>
            </a:r>
            <a:r>
              <a:rPr lang="zh-CN" altLang="en-US" sz="2800" b="0" i="0" dirty="0">
                <a:solidFill>
                  <a:srgbClr val="0F1115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：目标明确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53175" y="3364449"/>
            <a:ext cx="388143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F111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</a:t>
            </a:r>
            <a:r>
              <a:rPr lang="zh-CN" altLang="en-US" sz="2800" b="1" i="0" dirty="0">
                <a:solidFill>
                  <a:srgbClr val="0F1115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不确定性</a:t>
            </a:r>
            <a:r>
              <a:rPr lang="zh-CN" altLang="en-US" sz="2800" b="0" i="0" dirty="0">
                <a:solidFill>
                  <a:srgbClr val="0F1115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：目标</a:t>
            </a:r>
            <a:r>
              <a:rPr lang="zh-CN" altLang="en-US" sz="2800" dirty="0">
                <a:solidFill>
                  <a:srgbClr val="0F1115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模糊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92080" y="3364449"/>
            <a:ext cx="861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OR</a:t>
            </a:r>
            <a:endParaRPr lang="zh-CN" altLang="en-US" sz="28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1039818">
            <a:off x="4814774" y="4030761"/>
            <a:ext cx="2215706" cy="816760"/>
            <a:chOff x="4633776" y="4158854"/>
            <a:chExt cx="2215706" cy="816760"/>
          </a:xfrm>
        </p:grpSpPr>
        <p:sp>
          <p:nvSpPr>
            <p:cNvPr id="16" name="箭头: 上弧形 15"/>
            <p:cNvSpPr/>
            <p:nvPr/>
          </p:nvSpPr>
          <p:spPr>
            <a:xfrm>
              <a:off x="4837990" y="4158854"/>
              <a:ext cx="2011492" cy="816391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箭头: 上弧形 16"/>
            <p:cNvSpPr/>
            <p:nvPr/>
          </p:nvSpPr>
          <p:spPr>
            <a:xfrm rot="20863546" flipH="1">
              <a:off x="4633776" y="4166391"/>
              <a:ext cx="1988013" cy="80922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312309" y="4998966"/>
            <a:ext cx="54483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rgbClr val="0F1115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大脑的处理‘模式’如何切换？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14311" y="517699"/>
            <a:ext cx="5434014" cy="7286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Behavioral Findings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-295275" y="5618162"/>
            <a:ext cx="12782549" cy="1033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Thalamocortical excitability modulation guides human perception under uncertainty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副标题 2"/>
          <p:cNvSpPr txBox="1"/>
          <p:nvPr/>
        </p:nvSpPr>
        <p:spPr>
          <a:xfrm>
            <a:off x="0" y="2478901"/>
            <a:ext cx="6505636" cy="770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目标数量↑          反应时↑</a:t>
            </a:r>
            <a:endParaRPr lang="en-US" altLang="zh-CN" sz="4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4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4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4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    正确率↓           漂移率↓</a:t>
            </a:r>
            <a:endParaRPr lang="en-US" altLang="zh-CN" sz="4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25" y="927693"/>
            <a:ext cx="3449059" cy="5102327"/>
          </a:xfrm>
          <a:prstGeom prst="rect">
            <a:avLst/>
          </a:prstGeom>
        </p:spPr>
      </p:pic>
      <p:sp>
        <p:nvSpPr>
          <p:cNvPr id="14" name="箭头: 下 13"/>
          <p:cNvSpPr/>
          <p:nvPr/>
        </p:nvSpPr>
        <p:spPr>
          <a:xfrm rot="16200000">
            <a:off x="3440670" y="2513487"/>
            <a:ext cx="477078" cy="7015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/>
          <p:cNvSpPr/>
          <p:nvPr/>
        </p:nvSpPr>
        <p:spPr>
          <a:xfrm rot="16200000">
            <a:off x="3440670" y="3976333"/>
            <a:ext cx="477078" cy="7015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93476" y="1773238"/>
            <a:ext cx="9144000" cy="1655762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如何量化“不确定性”？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57200" y="570309"/>
            <a:ext cx="6734175" cy="7286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Task: MAAT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-295275" y="5618162"/>
            <a:ext cx="12782549" cy="1033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Thalamocortical excitability modulation guides human perception under uncertainty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05388" y="2881554"/>
            <a:ext cx="2843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MAAT</a:t>
            </a:r>
            <a:r>
              <a:rPr lang="zh-CN" altLang="en-US" sz="4000" b="1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任务</a:t>
            </a:r>
            <a:endParaRPr lang="zh-CN" altLang="en-US" sz="4000" dirty="0"/>
          </a:p>
        </p:txBody>
      </p:sp>
      <p:sp>
        <p:nvSpPr>
          <p:cNvPr id="8" name="箭头: 下弧形 7"/>
          <p:cNvSpPr/>
          <p:nvPr/>
        </p:nvSpPr>
        <p:spPr>
          <a:xfrm rot="4736532">
            <a:off x="2020306" y="2492031"/>
            <a:ext cx="1323324" cy="652874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55371" y="5087009"/>
            <a:ext cx="6988393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en-US" altLang="zh-CN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Cue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03827" y="5087009"/>
            <a:ext cx="27888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en-US" altLang="zh-CN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Stimulus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98550" y="5095895"/>
            <a:ext cx="22452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lang="en-US" altLang="zh-CN" sz="40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Probe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19" y="3634705"/>
            <a:ext cx="8571428" cy="1257143"/>
          </a:xfrm>
          <a:prstGeom prst="rect">
            <a:avLst/>
          </a:prstGeom>
        </p:spPr>
      </p:pic>
      <p:sp>
        <p:nvSpPr>
          <p:cNvPr id="14" name="箭头: 下弧形 13"/>
          <p:cNvSpPr/>
          <p:nvPr/>
        </p:nvSpPr>
        <p:spPr>
          <a:xfrm rot="15241821" flipH="1">
            <a:off x="9765408" y="3260273"/>
            <a:ext cx="1434025" cy="703601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47849" y="2173288"/>
            <a:ext cx="8753476" cy="1655762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多模态证据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14311" y="517699"/>
            <a:ext cx="2619375" cy="7286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-295275" y="5618162"/>
            <a:ext cx="12782549" cy="1033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Thalamocortical excitability modulation guides human perception under uncertainty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副标题 2"/>
          <p:cNvSpPr txBox="1"/>
          <p:nvPr/>
        </p:nvSpPr>
        <p:spPr>
          <a:xfrm>
            <a:off x="1266825" y="3338911"/>
            <a:ext cx="2771775" cy="770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EEG</a:t>
            </a:r>
            <a:endParaRPr lang="en-US" altLang="zh-CN" sz="4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5648325" y="3325443"/>
            <a:ext cx="2771775" cy="770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Pupil</a:t>
            </a:r>
            <a:endParaRPr lang="en-US" altLang="zh-CN" sz="4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3562350" y="3311974"/>
            <a:ext cx="2771775" cy="770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fMRI</a:t>
            </a:r>
            <a:endParaRPr lang="en-US" altLang="zh-CN" sz="4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副标题 2"/>
          <p:cNvSpPr txBox="1"/>
          <p:nvPr/>
        </p:nvSpPr>
        <p:spPr>
          <a:xfrm>
            <a:off x="8153402" y="3338911"/>
            <a:ext cx="2771775" cy="770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Behavior</a:t>
            </a:r>
            <a:endParaRPr lang="en-US" altLang="zh-CN" sz="4400" b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52881" y="3095311"/>
            <a:ext cx="2572815" cy="12040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22192" y="445944"/>
            <a:ext cx="5434014" cy="7286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Key Behavioral Findings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358467" y="3230610"/>
            <a:ext cx="2236886" cy="5343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箭头: 下 1"/>
          <p:cNvSpPr/>
          <p:nvPr/>
        </p:nvSpPr>
        <p:spPr>
          <a:xfrm rot="16200000">
            <a:off x="3071039" y="3104755"/>
            <a:ext cx="477078" cy="70155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926" y="1293918"/>
            <a:ext cx="7785352" cy="3726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06955" y="5821045"/>
            <a:ext cx="6701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所有特征在群体水平上的平均准确率均显著高于随机水平（</a:t>
            </a:r>
            <a:r>
              <a:rPr lang="en-US" altLang="zh-CN"/>
              <a:t>0.5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4455" y="114300"/>
            <a:ext cx="3747135" cy="5994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Replicated Results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final_plot_analysis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710" y="3673475"/>
            <a:ext cx="9556750" cy="3184525"/>
          </a:xfrm>
          <a:prstGeom prst="rect">
            <a:avLst/>
          </a:prstGeom>
        </p:spPr>
      </p:pic>
      <p:pic>
        <p:nvPicPr>
          <p:cNvPr id="5" name="图片 4" descr="p_analysis_1_describ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75" y="713740"/>
            <a:ext cx="9112250" cy="3036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p_analysis_2_describe"/>
          <p:cNvPicPr>
            <a:picLocks noChangeAspect="1"/>
          </p:cNvPicPr>
          <p:nvPr/>
        </p:nvPicPr>
        <p:blipFill>
          <a:blip r:embed="rId1"/>
          <a:srcRect l="50000" b="-141"/>
          <a:stretch>
            <a:fillRect/>
          </a:stretch>
        </p:blipFill>
        <p:spPr>
          <a:xfrm>
            <a:off x="5855970" y="542925"/>
            <a:ext cx="4677410" cy="41617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r="48059" b="3377"/>
          <a:stretch>
            <a:fillRect/>
          </a:stretch>
        </p:blipFill>
        <p:spPr>
          <a:xfrm>
            <a:off x="937895" y="542925"/>
            <a:ext cx="4034790" cy="36264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117850" y="123190"/>
            <a:ext cx="5360035" cy="419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随着目标数量增加，反应时显著增加，准确率显著下降。</a:t>
            </a:r>
            <a:endParaRPr lang="zh-CN" altLang="en-US" sz="1600"/>
          </a:p>
        </p:txBody>
      </p:sp>
      <p:pic>
        <p:nvPicPr>
          <p:cNvPr id="2" name="图片 1" descr="img_v3_02ta_6fda740b-249b-4f54-8ac2-48d227ae992g"/>
          <p:cNvPicPr>
            <a:picLocks noChangeAspect="1"/>
          </p:cNvPicPr>
          <p:nvPr/>
        </p:nvPicPr>
        <p:blipFill>
          <a:blip r:embed="rId3"/>
          <a:srcRect t="50289"/>
          <a:stretch>
            <a:fillRect/>
          </a:stretch>
        </p:blipFill>
        <p:spPr>
          <a:xfrm>
            <a:off x="527685" y="4704715"/>
            <a:ext cx="11419840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p_analysis_2_describe"/>
          <p:cNvPicPr>
            <a:picLocks noChangeAspect="1"/>
          </p:cNvPicPr>
          <p:nvPr/>
        </p:nvPicPr>
        <p:blipFill>
          <a:blip r:embed="rId1"/>
          <a:srcRect r="50000" b="94"/>
          <a:stretch>
            <a:fillRect/>
          </a:stretch>
        </p:blipFill>
        <p:spPr>
          <a:xfrm>
            <a:off x="5647055" y="550545"/>
            <a:ext cx="4652010" cy="4130040"/>
          </a:xfrm>
          <a:prstGeom prst="rect">
            <a:avLst/>
          </a:prstGeom>
        </p:spPr>
      </p:pic>
      <p:pic>
        <p:nvPicPr>
          <p:cNvPr id="11" name="图片 10" descr="20251225-134247"/>
          <p:cNvPicPr>
            <a:picLocks noChangeAspect="1"/>
          </p:cNvPicPr>
          <p:nvPr/>
        </p:nvPicPr>
        <p:blipFill>
          <a:blip r:embed="rId2"/>
          <a:srcRect t="-328" r="952" b="49992"/>
          <a:stretch>
            <a:fillRect/>
          </a:stretch>
        </p:blipFill>
        <p:spPr>
          <a:xfrm>
            <a:off x="0" y="4680585"/>
            <a:ext cx="12018010" cy="2035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6" r="48255"/>
          <a:stretch>
            <a:fillRect/>
          </a:stretch>
        </p:blipFill>
        <p:spPr>
          <a:xfrm>
            <a:off x="755650" y="851535"/>
            <a:ext cx="4019550" cy="36106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06140" y="130810"/>
            <a:ext cx="5205095" cy="419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随着目标数量增加，反应时显著增加，准确率显著下降。</a:t>
            </a:r>
            <a:endParaRPr lang="zh-CN" altLang="en-US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lot_d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8110" y="618490"/>
            <a:ext cx="4250690" cy="5668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" y="618490"/>
            <a:ext cx="5043805" cy="57353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1894</Words>
  <Application>WPS 演示</Application>
  <PresentationFormat>宽屏</PresentationFormat>
  <Paragraphs>137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宋体</vt:lpstr>
      <vt:lpstr>Wingdings</vt:lpstr>
      <vt:lpstr>仿宋</vt:lpstr>
      <vt:lpstr>方正仿宋_GBK</vt:lpstr>
      <vt:lpstr>Times New Roman</vt:lpstr>
      <vt:lpstr>微软雅黑</vt:lpstr>
      <vt:lpstr>汉仪旗黑</vt:lpstr>
      <vt:lpstr>宋体</vt:lpstr>
      <vt:lpstr>Arial Unicode MS</vt:lpstr>
      <vt:lpstr>等线 Light</vt:lpstr>
      <vt:lpstr>汉仪中等线KW</vt:lpstr>
      <vt:lpstr>等线</vt:lpstr>
      <vt:lpstr>Calibri</vt:lpstr>
      <vt:lpstr>Helvetica Neue</vt:lpstr>
      <vt:lpstr>汉仪书宋二KW</vt:lpstr>
      <vt:lpstr>华文仿宋</vt:lpstr>
      <vt:lpstr>仿宋</vt:lpstr>
      <vt:lpstr>Office 主题​​</vt:lpstr>
      <vt:lpstr>1_Office 主题​​</vt:lpstr>
      <vt:lpstr>丘脑皮质兴奋性调节指导不确定性下的人类感知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昕彦 李</dc:creator>
  <cp:lastModifiedBy>Serene</cp:lastModifiedBy>
  <cp:revision>54</cp:revision>
  <dcterms:created xsi:type="dcterms:W3CDTF">2025-12-25T12:28:31Z</dcterms:created>
  <dcterms:modified xsi:type="dcterms:W3CDTF">2025-12-25T12:28:31Z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2052-12.1.24031.24031</vt:lpwstr>
  </property>
  <property fmtid="{D5CDD505-2E9C-101B-9397-08002B2CF9AE}" pid="3" name="ICV">
    <vt:lpwstr>3923FB61B208306EFF104D69E3E01E9F_43</vt:lpwstr>
  </property>
</Properties>
</file>